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90"/>
  </p:normalViewPr>
  <p:slideViewPr>
    <p:cSldViewPr snapToGrid="0" snapToObjects="1">
      <p:cViewPr varScale="1">
        <p:scale>
          <a:sx n="98" d="100"/>
          <a:sy n="98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4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990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01625" y="457200"/>
            <a:ext cx="85407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01625" y="1428750"/>
            <a:ext cx="8540700" cy="314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4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990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01625" y="457200"/>
            <a:ext cx="85407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01625" y="1428750"/>
            <a:ext cx="4194300" cy="314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620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573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428750"/>
            <a:ext cx="4194300" cy="314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620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573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144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78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144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22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422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422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422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422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78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144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22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422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422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422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422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01625" y="457200"/>
            <a:ext cx="85407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4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990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01625" y="457200"/>
            <a:ext cx="85407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999125" y="-1268700"/>
            <a:ext cx="3145800" cy="854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4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990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716225" y="1448250"/>
            <a:ext cx="4117200" cy="21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369588" y="-610800"/>
            <a:ext cx="4117200" cy="62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4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990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01625" y="457200"/>
            <a:ext cx="85407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1625" y="1428750"/>
            <a:ext cx="8540700" cy="314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4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❧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990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Noto Sans Symbols"/>
              <a:buChar char="❖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8571"/>
              <a:buNone/>
              <a:defRPr sz="1400"/>
            </a:lvl2pPr>
            <a:lvl3pPr lvl="2" indent="0" rtl="0">
              <a:spcBef>
                <a:spcPts val="0"/>
              </a:spcBef>
              <a:buSzPct val="78571"/>
              <a:buNone/>
              <a:defRPr sz="1400"/>
            </a:lvl3pPr>
            <a:lvl4pPr lvl="3" indent="0" rtl="0">
              <a:spcBef>
                <a:spcPts val="0"/>
              </a:spcBef>
              <a:buSzPct val="78571"/>
              <a:buNone/>
              <a:defRPr sz="1400"/>
            </a:lvl4pPr>
            <a:lvl5pPr lvl="4" indent="0" rtl="0">
              <a:spcBef>
                <a:spcPts val="0"/>
              </a:spcBef>
              <a:buSzPct val="78571"/>
              <a:buNone/>
              <a:defRPr sz="1400"/>
            </a:lvl5pPr>
            <a:lvl6pPr lvl="5" indent="0" rtl="0">
              <a:spcBef>
                <a:spcPts val="0"/>
              </a:spcBef>
              <a:buSzPct val="78571"/>
              <a:buNone/>
              <a:defRPr sz="1400"/>
            </a:lvl6pPr>
            <a:lvl7pPr lvl="6" indent="0" rtl="0">
              <a:spcBef>
                <a:spcPts val="0"/>
              </a:spcBef>
              <a:buSzPct val="78571"/>
              <a:buNone/>
              <a:defRPr sz="1400"/>
            </a:lvl7pPr>
            <a:lvl8pPr lvl="7" indent="0" rtl="0">
              <a:spcBef>
                <a:spcPts val="0"/>
              </a:spcBef>
              <a:buSzPct val="78571"/>
              <a:buNone/>
              <a:defRPr sz="1400"/>
            </a:lvl8pPr>
            <a:lvl9pPr lvl="8" indent="0" rtl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Shape 348"/>
          <p:cNvGrpSpPr/>
          <p:nvPr/>
        </p:nvGrpSpPr>
        <p:grpSpPr>
          <a:xfrm>
            <a:off x="1930125" y="175304"/>
            <a:ext cx="4937321" cy="4761657"/>
            <a:chOff x="1908483" y="2830"/>
            <a:chExt cx="6583095" cy="6348877"/>
          </a:xfrm>
        </p:grpSpPr>
        <p:sp>
          <p:nvSpPr>
            <p:cNvPr id="349" name="Shape 349"/>
            <p:cNvSpPr/>
            <p:nvPr/>
          </p:nvSpPr>
          <p:spPr>
            <a:xfrm>
              <a:off x="3812728" y="1917209"/>
              <a:ext cx="2774700" cy="3000600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4219071" y="2356650"/>
              <a:ext cx="1962000" cy="2121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4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依靠</a:t>
              </a:r>
            </a:p>
          </p:txBody>
        </p:sp>
        <p:sp>
          <p:nvSpPr>
            <p:cNvPr id="351" name="Shape 351"/>
            <p:cNvSpPr/>
            <p:nvPr/>
          </p:nvSpPr>
          <p:spPr>
            <a:xfrm rot="-5400000">
              <a:off x="5169116" y="1555086"/>
              <a:ext cx="61800" cy="6111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 txBox="1"/>
            <p:nvPr/>
          </p:nvSpPr>
          <p:spPr>
            <a:xfrm rot="-5400000">
              <a:off x="5178408" y="1686636"/>
              <a:ext cx="432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4301230" y="2829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4564494" y="266093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老师</a:t>
              </a:r>
            </a:p>
          </p:txBody>
        </p:sp>
        <p:sp>
          <p:nvSpPr>
            <p:cNvPr id="355" name="Shape 355"/>
            <p:cNvSpPr/>
            <p:nvPr/>
          </p:nvSpPr>
          <p:spPr>
            <a:xfrm rot="-1078148">
              <a:off x="6571989" y="2647265"/>
              <a:ext cx="116691" cy="6113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 txBox="1"/>
            <p:nvPr/>
          </p:nvSpPr>
          <p:spPr>
            <a:xfrm rot="-1078148">
              <a:off x="6572817" y="2774916"/>
              <a:ext cx="81684" cy="366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6693978" y="1741263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6957242" y="2004526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父母</a:t>
              </a:r>
            </a:p>
          </p:txBody>
        </p:sp>
        <p:sp>
          <p:nvSpPr>
            <p:cNvPr id="359" name="Shape 359"/>
            <p:cNvSpPr/>
            <p:nvPr/>
          </p:nvSpPr>
          <p:spPr>
            <a:xfrm rot="3239258">
              <a:off x="6060436" y="4354068"/>
              <a:ext cx="84189" cy="6112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 txBox="1"/>
            <p:nvPr/>
          </p:nvSpPr>
          <p:spPr>
            <a:xfrm rot="3247374">
              <a:off x="6065551" y="4466074"/>
              <a:ext cx="58868" cy="366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5780030" y="4554107"/>
              <a:ext cx="1797599" cy="1797600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6043294" y="4817371"/>
              <a:ext cx="1271099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朋友</a:t>
              </a:r>
            </a:p>
          </p:txBody>
        </p:sp>
        <p:sp>
          <p:nvSpPr>
            <p:cNvPr id="363" name="Shape 363"/>
            <p:cNvSpPr/>
            <p:nvPr/>
          </p:nvSpPr>
          <p:spPr>
            <a:xfrm rot="7560742">
              <a:off x="4255597" y="4353929"/>
              <a:ext cx="84189" cy="6112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 txBox="1"/>
            <p:nvPr/>
          </p:nvSpPr>
          <p:spPr>
            <a:xfrm rot="-3247374">
              <a:off x="4275594" y="4466036"/>
              <a:ext cx="58868" cy="366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2822432" y="4554107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3085696" y="4817371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？</a:t>
              </a:r>
            </a:p>
          </p:txBody>
        </p:sp>
        <p:sp>
          <p:nvSpPr>
            <p:cNvPr id="367" name="Shape 367"/>
            <p:cNvSpPr/>
            <p:nvPr/>
          </p:nvSpPr>
          <p:spPr>
            <a:xfrm rot="-9721852">
              <a:off x="3711587" y="2647161"/>
              <a:ext cx="116691" cy="6113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 txBox="1"/>
            <p:nvPr/>
          </p:nvSpPr>
          <p:spPr>
            <a:xfrm rot="1078148">
              <a:off x="3745716" y="2774894"/>
              <a:ext cx="81684" cy="366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908483" y="1741263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 txBox="1"/>
            <p:nvPr/>
          </p:nvSpPr>
          <p:spPr>
            <a:xfrm>
              <a:off x="2171747" y="2004526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手机</a:t>
              </a:r>
            </a:p>
          </p:txBody>
        </p:sp>
      </p:grpSp>
      <p:pic>
        <p:nvPicPr>
          <p:cNvPr id="371" name="Shape 371" descr="“依靠”的图片搜索结果"/>
          <p:cNvPicPr preferRelativeResize="0"/>
          <p:nvPr/>
        </p:nvPicPr>
        <p:blipFill rotWithShape="1">
          <a:blip r:embed="rId3">
            <a:alphaModFix/>
          </a:blip>
          <a:srcRect l="34541" t="20148" r="8204" b="3562"/>
          <a:stretch/>
        </p:blipFill>
        <p:spPr>
          <a:xfrm>
            <a:off x="7183582" y="228601"/>
            <a:ext cx="18219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/>
          <p:nvPr/>
        </p:nvSpPr>
        <p:spPr>
          <a:xfrm>
            <a:off x="7109009" y="1863666"/>
            <a:ext cx="1971000" cy="254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http://www.fodizi.net/uploadfile/201604/12/106233249.jpg</a:t>
            </a:r>
          </a:p>
        </p:txBody>
      </p:sp>
      <p:pic>
        <p:nvPicPr>
          <p:cNvPr id="373" name="Shape 373" descr="“说话”的图片搜索结果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934" y="3387435"/>
            <a:ext cx="1354200" cy="13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/>
          <p:nvPr/>
        </p:nvSpPr>
        <p:spPr>
          <a:xfrm>
            <a:off x="0" y="4696772"/>
            <a:ext cx="2673900" cy="276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http://2.share.photo.xuite.net/bluedragon88/12138cf/3623250/185387133_l.jpg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1115343" y="2022655"/>
            <a:ext cx="7173500" cy="1600199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4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你常常依靠谁（什么</a:t>
            </a:r>
            <a:r>
              <a:rPr lang="en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）？ </a:t>
            </a:r>
            <a:endParaRPr lang="en-US" sz="4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4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</a:t>
            </a:r>
            <a:r>
              <a:rPr lang="en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</a:p>
        </p:txBody>
      </p:sp>
      <p:pic>
        <p:nvPicPr>
          <p:cNvPr id="380" name="Shape 380" descr="“依靠”的图片搜索结果"/>
          <p:cNvPicPr preferRelativeResize="0"/>
          <p:nvPr/>
        </p:nvPicPr>
        <p:blipFill rotWithShape="1">
          <a:blip r:embed="rId3">
            <a:alphaModFix/>
          </a:blip>
          <a:srcRect l="34541" t="20148" r="8204" b="3562"/>
          <a:stretch/>
        </p:blipFill>
        <p:spPr>
          <a:xfrm>
            <a:off x="7252854" y="76201"/>
            <a:ext cx="18219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/>
          <p:nvPr/>
        </p:nvSpPr>
        <p:spPr>
          <a:xfrm>
            <a:off x="7109009" y="1863666"/>
            <a:ext cx="1971000" cy="254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http://www.fodizi.net/uploadfile/201604/12/106233249.jpg</a:t>
            </a:r>
          </a:p>
        </p:txBody>
      </p:sp>
      <p:pic>
        <p:nvPicPr>
          <p:cNvPr id="382" name="Shape 382" descr="“说话”的图片搜索结果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243" y="3622963"/>
            <a:ext cx="1354200" cy="13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/>
          <p:nvPr/>
        </p:nvSpPr>
        <p:spPr>
          <a:xfrm>
            <a:off x="0" y="4696772"/>
            <a:ext cx="2673900" cy="276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http://2.share.photo.xuite.net/bluedragon88/12138cf/3623250/185387133_l.jpg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Shape 388"/>
          <p:cNvGrpSpPr/>
          <p:nvPr/>
        </p:nvGrpSpPr>
        <p:grpSpPr>
          <a:xfrm>
            <a:off x="2019095" y="176442"/>
            <a:ext cx="4759422" cy="4759422"/>
            <a:chOff x="2027109" y="4348"/>
            <a:chExt cx="6345897" cy="6345896"/>
          </a:xfrm>
        </p:grpSpPr>
        <p:sp>
          <p:nvSpPr>
            <p:cNvPr id="389" name="Shape 389"/>
            <p:cNvSpPr/>
            <p:nvPr/>
          </p:nvSpPr>
          <p:spPr>
            <a:xfrm>
              <a:off x="4298739" y="2310227"/>
              <a:ext cx="1802700" cy="1734299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 txBox="1"/>
            <p:nvPr/>
          </p:nvSpPr>
          <p:spPr>
            <a:xfrm>
              <a:off x="4562733" y="2564190"/>
              <a:ext cx="1274700" cy="1226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6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通</a:t>
              </a:r>
            </a:p>
          </p:txBody>
        </p:sp>
        <p:sp>
          <p:nvSpPr>
            <p:cNvPr id="391" name="Shape 391"/>
            <p:cNvSpPr/>
            <p:nvPr/>
          </p:nvSpPr>
          <p:spPr>
            <a:xfrm rot="-5400000">
              <a:off x="5031698" y="1718243"/>
              <a:ext cx="336600" cy="5679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 txBox="1"/>
            <p:nvPr/>
          </p:nvSpPr>
          <p:spPr>
            <a:xfrm rot="-5400000">
              <a:off x="5082307" y="1882343"/>
              <a:ext cx="235500" cy="340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4364708" y="4347"/>
              <a:ext cx="1670700" cy="167070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4609380" y="249019"/>
              <a:ext cx="1181400" cy="1181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沟通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6233603" y="2893285"/>
              <a:ext cx="318600" cy="5679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 txBox="1"/>
            <p:nvPr/>
          </p:nvSpPr>
          <p:spPr>
            <a:xfrm>
              <a:off x="6233603" y="3006894"/>
              <a:ext cx="222900" cy="340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702307" y="2341946"/>
              <a:ext cx="1670700" cy="16707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6946978" y="2586617"/>
              <a:ext cx="1181400" cy="1181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交通</a:t>
              </a:r>
            </a:p>
          </p:txBody>
        </p:sp>
        <p:sp>
          <p:nvSpPr>
            <p:cNvPr id="399" name="Shape 399"/>
            <p:cNvSpPr/>
            <p:nvPr/>
          </p:nvSpPr>
          <p:spPr>
            <a:xfrm rot="5400000">
              <a:off x="5031844" y="4068474"/>
              <a:ext cx="336600" cy="5679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 txBox="1"/>
            <p:nvPr/>
          </p:nvSpPr>
          <p:spPr>
            <a:xfrm rot="5400000">
              <a:off x="5082335" y="4131475"/>
              <a:ext cx="235500" cy="340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4364708" y="4679544"/>
              <a:ext cx="1670700" cy="1670700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4609380" y="4924217"/>
              <a:ext cx="1181400" cy="1181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通过</a:t>
              </a:r>
            </a:p>
          </p:txBody>
        </p:sp>
        <p:sp>
          <p:nvSpPr>
            <p:cNvPr id="403" name="Shape 403"/>
            <p:cNvSpPr/>
            <p:nvPr/>
          </p:nvSpPr>
          <p:spPr>
            <a:xfrm rot="10800000">
              <a:off x="3847939" y="2893432"/>
              <a:ext cx="318600" cy="5679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 txBox="1"/>
            <p:nvPr/>
          </p:nvSpPr>
          <p:spPr>
            <a:xfrm>
              <a:off x="3943605" y="3006894"/>
              <a:ext cx="222900" cy="340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2027109" y="2341946"/>
              <a:ext cx="1670700" cy="1670700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 txBox="1"/>
            <p:nvPr/>
          </p:nvSpPr>
          <p:spPr>
            <a:xfrm>
              <a:off x="2271782" y="2586617"/>
              <a:ext cx="1181400" cy="1181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普通</a:t>
              </a:r>
            </a:p>
          </p:txBody>
        </p:sp>
      </p:grpSp>
      <p:pic>
        <p:nvPicPr>
          <p:cNvPr id="407" name="Shape 407" descr="相关图片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573" y="269075"/>
            <a:ext cx="1427900" cy="11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5038325" y="1304275"/>
            <a:ext cx="3000000" cy="3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http://www.harringtonstarr.com/wp-content/uploads/2015/06/communication-project-manager-488x407.jpg</a:t>
            </a:r>
          </a:p>
        </p:txBody>
      </p:sp>
      <p:pic>
        <p:nvPicPr>
          <p:cNvPr id="409" name="Shape 409" descr="“traffic”的图片搜索结果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1626" y="1870825"/>
            <a:ext cx="1803675" cy="13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6144000" y="3450450"/>
            <a:ext cx="3000000" cy="39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http://mechanicsburgborough.org/wp-content/uploads/2014/09/traffic.jpg</a:t>
            </a:r>
          </a:p>
        </p:txBody>
      </p:sp>
      <p:pic>
        <p:nvPicPr>
          <p:cNvPr id="411" name="Shape 4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1650" y="3616725"/>
            <a:ext cx="2003875" cy="1127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336575" y="4743900"/>
            <a:ext cx="3000000" cy="39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https://i.ytimg.com/vi/urQCmMiHKQk/maxresdefault.jpg</a:t>
            </a:r>
          </a:p>
        </p:txBody>
      </p:sp>
      <p:pic>
        <p:nvPicPr>
          <p:cNvPr id="413" name="Shape 4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775" y="1304274"/>
            <a:ext cx="1714294" cy="171429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0" y="2945150"/>
            <a:ext cx="2905200" cy="6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http://pre15.deviantart.net/f29a/th/pre/i/2012/040/9/f/i_am_ordinary__by_5had3r-d4p4nzs.png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请选择适当的词，填入空格里。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411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</a:rPr>
              <a:t>沟通，交通，普通，通过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875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685800" y="2161308"/>
            <a:ext cx="7931700" cy="2585399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这个手机看起来很_______，你不要买。</a:t>
            </a:r>
          </a:p>
          <a:p>
            <a:pPr marL="254000" marR="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小明常常_______手机了解朋友的最新状态。</a:t>
            </a:r>
          </a:p>
          <a:p>
            <a:pPr marL="254000" marR="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父母和小孩应该互相多_________增进了解。</a:t>
            </a:r>
          </a:p>
          <a:p>
            <a:pPr marL="254000" marR="0" lvl="0" indent="-2540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现在的_______很不好，你得早点出发。</a:t>
            </a:r>
          </a:p>
          <a:p>
            <a:pPr marL="254000" marR="0" lvl="0" indent="-2540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Shape 426"/>
          <p:cNvGrpSpPr/>
          <p:nvPr/>
        </p:nvGrpSpPr>
        <p:grpSpPr>
          <a:xfrm>
            <a:off x="3348284" y="493448"/>
            <a:ext cx="4400873" cy="4187827"/>
            <a:chOff x="1360962" y="2150"/>
            <a:chExt cx="5867830" cy="5583769"/>
          </a:xfrm>
        </p:grpSpPr>
        <p:sp>
          <p:nvSpPr>
            <p:cNvPr id="427" name="Shape 427"/>
            <p:cNvSpPr/>
            <p:nvPr/>
          </p:nvSpPr>
          <p:spPr>
            <a:xfrm>
              <a:off x="3035501" y="1685581"/>
              <a:ext cx="2440499" cy="2639399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 txBox="1"/>
            <p:nvPr/>
          </p:nvSpPr>
          <p:spPr>
            <a:xfrm>
              <a:off x="3392919" y="2072110"/>
              <a:ext cx="1725900" cy="1866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45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联系</a:t>
              </a:r>
            </a:p>
          </p:txBody>
        </p:sp>
        <p:sp>
          <p:nvSpPr>
            <p:cNvPr id="429" name="Shape 429"/>
            <p:cNvSpPr/>
            <p:nvPr/>
          </p:nvSpPr>
          <p:spPr>
            <a:xfrm rot="-5400000">
              <a:off x="4228641" y="1367146"/>
              <a:ext cx="54300" cy="537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 txBox="1"/>
            <p:nvPr/>
          </p:nvSpPr>
          <p:spPr>
            <a:xfrm rot="-5400000">
              <a:off x="4236866" y="1482947"/>
              <a:ext cx="378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3465185" y="2150"/>
              <a:ext cx="1581300" cy="158130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3696751" y="233715"/>
              <a:ext cx="1118100" cy="1118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发短信</a:t>
              </a:r>
            </a:p>
          </p:txBody>
        </p:sp>
        <p:sp>
          <p:nvSpPr>
            <p:cNvPr id="433" name="Shape 433"/>
            <p:cNvSpPr/>
            <p:nvPr/>
          </p:nvSpPr>
          <p:spPr>
            <a:xfrm rot="-1076117">
              <a:off x="5448745" y="2338288"/>
              <a:ext cx="65271" cy="5375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 txBox="1"/>
            <p:nvPr/>
          </p:nvSpPr>
          <p:spPr>
            <a:xfrm rot="-1077569">
              <a:off x="5449143" y="2448840"/>
              <a:ext cx="45728" cy="322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5491192" y="1530957"/>
              <a:ext cx="1737600" cy="15813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 txBox="1"/>
            <p:nvPr/>
          </p:nvSpPr>
          <p:spPr>
            <a:xfrm>
              <a:off x="5745667" y="1762523"/>
              <a:ext cx="1228800" cy="1118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打电话</a:t>
              </a:r>
            </a:p>
          </p:txBody>
        </p:sp>
        <p:sp>
          <p:nvSpPr>
            <p:cNvPr id="437" name="Shape 437"/>
            <p:cNvSpPr/>
            <p:nvPr/>
          </p:nvSpPr>
          <p:spPr>
            <a:xfrm rot="3235278">
              <a:off x="5012524" y="3828750"/>
              <a:ext cx="73867" cy="53760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 txBox="1"/>
            <p:nvPr/>
          </p:nvSpPr>
          <p:spPr>
            <a:xfrm rot="3239829">
              <a:off x="5017096" y="3927304"/>
              <a:ext cx="51545" cy="3225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4765667" y="4004619"/>
              <a:ext cx="1581300" cy="1581300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 txBox="1"/>
            <p:nvPr/>
          </p:nvSpPr>
          <p:spPr>
            <a:xfrm>
              <a:off x="4997232" y="4236185"/>
              <a:ext cx="1118100" cy="1118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微信</a:t>
              </a:r>
            </a:p>
          </p:txBody>
        </p:sp>
        <p:sp>
          <p:nvSpPr>
            <p:cNvPr id="441" name="Shape 441"/>
            <p:cNvSpPr/>
            <p:nvPr/>
          </p:nvSpPr>
          <p:spPr>
            <a:xfrm rot="7564722">
              <a:off x="3425152" y="3828854"/>
              <a:ext cx="73867" cy="53760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 txBox="1"/>
            <p:nvPr/>
          </p:nvSpPr>
          <p:spPr>
            <a:xfrm rot="-3239829">
              <a:off x="3442898" y="3927393"/>
              <a:ext cx="51545" cy="3225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2164703" y="4004619"/>
              <a:ext cx="1581300" cy="1581300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2396269" y="4236185"/>
              <a:ext cx="1118100" cy="1118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Snapchat</a:t>
              </a:r>
            </a:p>
          </p:txBody>
        </p:sp>
        <p:sp>
          <p:nvSpPr>
            <p:cNvPr id="445" name="Shape 445"/>
            <p:cNvSpPr/>
            <p:nvPr/>
          </p:nvSpPr>
          <p:spPr>
            <a:xfrm rot="-9722630">
              <a:off x="2947060" y="2327953"/>
              <a:ext cx="102176" cy="5375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 txBox="1"/>
            <p:nvPr/>
          </p:nvSpPr>
          <p:spPr>
            <a:xfrm rot="1083331">
              <a:off x="2976871" y="2440117"/>
              <a:ext cx="71627" cy="322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1360962" y="1530957"/>
              <a:ext cx="1581300" cy="158130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1592528" y="1762523"/>
              <a:ext cx="1118099" cy="1118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写电邮</a:t>
              </a:r>
            </a:p>
          </p:txBody>
        </p:sp>
      </p:grpSp>
      <p:sp>
        <p:nvSpPr>
          <p:cNvPr id="449" name="Shape 449"/>
          <p:cNvSpPr/>
          <p:nvPr/>
        </p:nvSpPr>
        <p:spPr>
          <a:xfrm>
            <a:off x="200891" y="145473"/>
            <a:ext cx="2888700" cy="1468500"/>
          </a:xfrm>
          <a:prstGeom prst="wedgeEllipseCallout">
            <a:avLst>
              <a:gd name="adj1" fmla="val -39058"/>
              <a:gd name="adj2" fmla="val 49764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你怎么跟家人或者朋友联系？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246625" y="2408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浪费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246625" y="1044025"/>
            <a:ext cx="8520600" cy="370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          海</a:t>
            </a:r>
            <a:r>
              <a:rPr lang="en" sz="3000">
                <a:solidFill>
                  <a:srgbClr val="FF0000"/>
                </a:solidFill>
              </a:rPr>
              <a:t>浪          </a:t>
            </a:r>
            <a:r>
              <a:rPr lang="en" sz="3000">
                <a:solidFill>
                  <a:srgbClr val="000000"/>
                </a:solidFill>
              </a:rPr>
              <a:t>+                </a:t>
            </a:r>
            <a:r>
              <a:rPr lang="en" sz="3000">
                <a:solidFill>
                  <a:srgbClr val="FF0000"/>
                </a:solidFill>
              </a:rPr>
              <a:t>费</a:t>
            </a:r>
            <a:r>
              <a:rPr lang="en" sz="3000">
                <a:solidFill>
                  <a:srgbClr val="000000"/>
                </a:solidFill>
              </a:rPr>
              <a:t>用       =</a:t>
            </a:r>
            <a:r>
              <a:rPr lang="en" sz="3000"/>
              <a:t>      </a:t>
            </a:r>
            <a:r>
              <a:rPr lang="en" sz="3000">
                <a:solidFill>
                  <a:srgbClr val="FF0000"/>
                </a:solidFill>
              </a:rPr>
              <a:t>浪费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2" name="Shape 212"/>
          <p:cNvGrpSpPr/>
          <p:nvPr/>
        </p:nvGrpSpPr>
        <p:grpSpPr>
          <a:xfrm>
            <a:off x="3624058" y="1649817"/>
            <a:ext cx="3966855" cy="3407493"/>
            <a:chOff x="1893349" y="-816"/>
            <a:chExt cx="6598229" cy="6352523"/>
          </a:xfrm>
        </p:grpSpPr>
        <p:sp>
          <p:nvSpPr>
            <p:cNvPr id="213" name="Shape 213"/>
            <p:cNvSpPr/>
            <p:nvPr/>
          </p:nvSpPr>
          <p:spPr>
            <a:xfrm>
              <a:off x="3812728" y="1917209"/>
              <a:ext cx="2774700" cy="3000600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4069589" y="2257052"/>
              <a:ext cx="2261100" cy="2194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4800" b="1">
                  <a:solidFill>
                    <a:srgbClr val="FF0000"/>
                  </a:solidFill>
                </a:rPr>
                <a:t>费</a:t>
              </a:r>
              <a:r>
                <a:rPr lang="en" sz="4800" b="1">
                  <a:solidFill>
                    <a:schemeClr val="lt1"/>
                  </a:solidFill>
                </a:rPr>
                <a:t>用</a:t>
              </a:r>
            </a:p>
          </p:txBody>
        </p:sp>
        <p:sp>
          <p:nvSpPr>
            <p:cNvPr id="215" name="Shape 215"/>
            <p:cNvSpPr/>
            <p:nvPr/>
          </p:nvSpPr>
          <p:spPr>
            <a:xfrm rot="-5400000">
              <a:off x="5169116" y="1555086"/>
              <a:ext cx="61800" cy="6111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 rot="-5400000">
              <a:off x="5178408" y="1686636"/>
              <a:ext cx="432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4301230" y="-816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4564494" y="266093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小费</a:t>
              </a:r>
            </a:p>
          </p:txBody>
        </p:sp>
        <p:sp>
          <p:nvSpPr>
            <p:cNvPr id="219" name="Shape 219"/>
            <p:cNvSpPr/>
            <p:nvPr/>
          </p:nvSpPr>
          <p:spPr>
            <a:xfrm rot="-1078148">
              <a:off x="6571989" y="2647265"/>
              <a:ext cx="116691" cy="6113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 rot="-1078148">
              <a:off x="6572817" y="2774916"/>
              <a:ext cx="81684" cy="366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6693978" y="1741263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6957242" y="2004526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学费</a:t>
              </a:r>
            </a:p>
          </p:txBody>
        </p:sp>
        <p:sp>
          <p:nvSpPr>
            <p:cNvPr id="223" name="Shape 223"/>
            <p:cNvSpPr/>
            <p:nvPr/>
          </p:nvSpPr>
          <p:spPr>
            <a:xfrm rot="3239258">
              <a:off x="6060436" y="4354068"/>
              <a:ext cx="84189" cy="6112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 txBox="1"/>
            <p:nvPr/>
          </p:nvSpPr>
          <p:spPr>
            <a:xfrm rot="3247374">
              <a:off x="6065551" y="4466074"/>
              <a:ext cx="58868" cy="366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5780030" y="4554107"/>
              <a:ext cx="1797599" cy="1797600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5676383" y="4817357"/>
              <a:ext cx="19620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水电费</a:t>
              </a:r>
            </a:p>
          </p:txBody>
        </p:sp>
        <p:sp>
          <p:nvSpPr>
            <p:cNvPr id="227" name="Shape 227"/>
            <p:cNvSpPr/>
            <p:nvPr/>
          </p:nvSpPr>
          <p:spPr>
            <a:xfrm rot="7560742">
              <a:off x="4255597" y="4353929"/>
              <a:ext cx="84189" cy="6112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 txBox="1"/>
            <p:nvPr/>
          </p:nvSpPr>
          <p:spPr>
            <a:xfrm rot="-3247374">
              <a:off x="4275594" y="4466036"/>
              <a:ext cx="58868" cy="366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2822432" y="4554107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2764382" y="4817357"/>
              <a:ext cx="20247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电话费</a:t>
              </a:r>
            </a:p>
          </p:txBody>
        </p:sp>
        <p:sp>
          <p:nvSpPr>
            <p:cNvPr id="231" name="Shape 231"/>
            <p:cNvSpPr/>
            <p:nvPr/>
          </p:nvSpPr>
          <p:spPr>
            <a:xfrm rot="-9721852">
              <a:off x="3711587" y="2647161"/>
              <a:ext cx="116691" cy="6113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 txBox="1"/>
            <p:nvPr/>
          </p:nvSpPr>
          <p:spPr>
            <a:xfrm rot="1078148">
              <a:off x="3745716" y="2774894"/>
              <a:ext cx="81684" cy="366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1908483" y="1741263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1893349" y="2004524"/>
              <a:ext cx="1961999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停车费</a:t>
              </a:r>
            </a:p>
          </p:txBody>
        </p:sp>
      </p:grpSp>
      <p:pic>
        <p:nvPicPr>
          <p:cNvPr id="235" name="Shape 235" descr="Image result for 海浪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25" y="2403100"/>
            <a:ext cx="2717850" cy="180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3099750" y="3579975"/>
            <a:ext cx="615600" cy="62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浪费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FF"/>
                </a:solidFill>
              </a:rPr>
              <a:t>词组：</a:t>
            </a:r>
            <a:r>
              <a:rPr lang="en" sz="2400">
                <a:solidFill>
                  <a:srgbClr val="FF0000"/>
                </a:solidFill>
              </a:rPr>
              <a:t>浪费</a:t>
            </a:r>
            <a:r>
              <a:rPr lang="en" sz="2400">
                <a:solidFill>
                  <a:schemeClr val="dk1"/>
                </a:solidFill>
              </a:rPr>
              <a:t>时间／</a:t>
            </a:r>
            <a:r>
              <a:rPr lang="en" sz="2400">
                <a:solidFill>
                  <a:srgbClr val="FF0000"/>
                </a:solidFill>
              </a:rPr>
              <a:t>浪费</a:t>
            </a:r>
            <a:r>
              <a:rPr lang="en" sz="2400">
                <a:solidFill>
                  <a:schemeClr val="dk1"/>
                </a:solidFill>
              </a:rPr>
              <a:t>钱／</a:t>
            </a:r>
            <a:r>
              <a:rPr lang="en" sz="2400">
                <a:solidFill>
                  <a:srgbClr val="FF0000"/>
                </a:solidFill>
              </a:rPr>
              <a:t>浪费</a:t>
            </a:r>
            <a:r>
              <a:rPr lang="en" sz="2400">
                <a:solidFill>
                  <a:schemeClr val="dk1"/>
                </a:solidFill>
              </a:rPr>
              <a:t>食物／</a:t>
            </a:r>
            <a:r>
              <a:rPr lang="en" sz="2400">
                <a:solidFill>
                  <a:srgbClr val="FF0000"/>
                </a:solidFill>
              </a:rPr>
              <a:t>浪费</a:t>
            </a:r>
            <a:r>
              <a:rPr lang="en" sz="2400">
                <a:solidFill>
                  <a:schemeClr val="dk1"/>
                </a:solidFill>
              </a:rPr>
              <a:t>资源／</a:t>
            </a:r>
            <a:r>
              <a:rPr lang="en" sz="2400">
                <a:solidFill>
                  <a:srgbClr val="FF0000"/>
                </a:solidFill>
              </a:rPr>
              <a:t>浪费</a:t>
            </a:r>
            <a:r>
              <a:rPr lang="en" sz="2400">
                <a:solidFill>
                  <a:schemeClr val="dk1"/>
                </a:solidFill>
              </a:rPr>
              <a:t>感情／</a:t>
            </a:r>
            <a:r>
              <a:rPr lang="en" sz="2400">
                <a:solidFill>
                  <a:srgbClr val="FF0000"/>
                </a:solidFill>
              </a:rPr>
              <a:t>浪费</a:t>
            </a:r>
            <a:r>
              <a:rPr lang="en" sz="2400">
                <a:solidFill>
                  <a:schemeClr val="dk1"/>
                </a:solidFill>
              </a:rPr>
              <a:t>精力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句子：</a:t>
            </a:r>
            <a:r>
              <a:rPr lang="en" sz="2400">
                <a:solidFill>
                  <a:schemeClr val="dk1"/>
                </a:solidFill>
              </a:rPr>
              <a:t>很多人</a:t>
            </a:r>
            <a:r>
              <a:rPr lang="en" sz="2400">
                <a:solidFill>
                  <a:srgbClr val="FF0000"/>
                </a:solidFill>
              </a:rPr>
              <a:t>浪费</a:t>
            </a:r>
            <a:r>
              <a:rPr lang="en" sz="2400">
                <a:solidFill>
                  <a:schemeClr val="dk1"/>
                </a:solidFill>
              </a:rPr>
              <a:t>时间_________。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246625" y="2408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记录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46625" y="1044025"/>
            <a:ext cx="8520600" cy="370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          </a:t>
            </a:r>
            <a:r>
              <a:rPr lang="en" sz="3000">
                <a:solidFill>
                  <a:srgbClr val="000000"/>
                </a:solidFill>
              </a:rPr>
              <a:t>日</a:t>
            </a:r>
            <a:r>
              <a:rPr lang="en" sz="3000">
                <a:solidFill>
                  <a:srgbClr val="FF0000"/>
                </a:solidFill>
              </a:rPr>
              <a:t>记       </a:t>
            </a:r>
            <a:r>
              <a:rPr lang="en" sz="3000">
                <a:solidFill>
                  <a:srgbClr val="000000"/>
                </a:solidFill>
              </a:rPr>
              <a:t>+    </a:t>
            </a:r>
            <a:r>
              <a:rPr lang="en" sz="3000">
                <a:solidFill>
                  <a:srgbClr val="FF0000"/>
                </a:solidFill>
              </a:rPr>
              <a:t>录</a:t>
            </a:r>
            <a:r>
              <a:rPr lang="en" sz="3000">
                <a:solidFill>
                  <a:srgbClr val="000000"/>
                </a:solidFill>
              </a:rPr>
              <a:t>音   =</a:t>
            </a:r>
            <a:r>
              <a:rPr lang="en" sz="3000"/>
              <a:t>          </a:t>
            </a:r>
            <a:r>
              <a:rPr lang="en" sz="3000">
                <a:solidFill>
                  <a:srgbClr val="FF0000"/>
                </a:solidFill>
              </a:rPr>
              <a:t>记录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 descr="Image result for 记日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950" y="2264450"/>
            <a:ext cx="20703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875" y="2323484"/>
            <a:ext cx="1510700" cy="15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823" y="2249860"/>
            <a:ext cx="2070350" cy="16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814375" y="3353525"/>
            <a:ext cx="388200" cy="48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+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593575" y="3353525"/>
            <a:ext cx="517500" cy="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=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记录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句子：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你平常用什么</a:t>
            </a:r>
            <a:r>
              <a:rPr lang="en">
                <a:solidFill>
                  <a:srgbClr val="FF0000"/>
                </a:solidFill>
              </a:rPr>
              <a:t>记录</a:t>
            </a:r>
            <a:r>
              <a:rPr lang="en">
                <a:solidFill>
                  <a:schemeClr val="dk1"/>
                </a:solidFill>
              </a:rPr>
              <a:t>_____？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>
                <a:solidFill>
                  <a:schemeClr val="dk1"/>
                </a:solidFill>
              </a:rPr>
              <a:t>用纸笔</a:t>
            </a:r>
            <a:r>
              <a:rPr lang="en">
                <a:solidFill>
                  <a:srgbClr val="FF0000"/>
                </a:solidFill>
              </a:rPr>
              <a:t>记录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>
                <a:solidFill>
                  <a:schemeClr val="dk1"/>
                </a:solidFill>
              </a:rPr>
              <a:t>用手机</a:t>
            </a:r>
            <a:r>
              <a:rPr lang="en">
                <a:solidFill>
                  <a:srgbClr val="FF0000"/>
                </a:solidFill>
              </a:rPr>
              <a:t>记录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>
                <a:solidFill>
                  <a:schemeClr val="dk1"/>
                </a:solidFill>
              </a:rPr>
              <a:t>用影片</a:t>
            </a:r>
            <a:r>
              <a:rPr lang="en">
                <a:solidFill>
                  <a:srgbClr val="FF0000"/>
                </a:solidFill>
              </a:rPr>
              <a:t>记录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0" name="Shape 260"/>
          <p:cNvGrpSpPr/>
          <p:nvPr/>
        </p:nvGrpSpPr>
        <p:grpSpPr>
          <a:xfrm>
            <a:off x="2846722" y="496014"/>
            <a:ext cx="6296934" cy="4625659"/>
            <a:chOff x="1650059" y="6494"/>
            <a:chExt cx="6841519" cy="6345212"/>
          </a:xfrm>
        </p:grpSpPr>
        <p:sp>
          <p:nvSpPr>
            <p:cNvPr id="261" name="Shape 261"/>
            <p:cNvSpPr/>
            <p:nvPr/>
          </p:nvSpPr>
          <p:spPr>
            <a:xfrm>
              <a:off x="3812728" y="1917209"/>
              <a:ext cx="2774700" cy="3000600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4069589" y="2257052"/>
              <a:ext cx="2261100" cy="2194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4800" b="1">
                  <a:solidFill>
                    <a:srgbClr val="FFFFFF"/>
                  </a:solidFill>
                </a:rPr>
                <a:t>记录</a:t>
              </a:r>
            </a:p>
          </p:txBody>
        </p:sp>
        <p:sp>
          <p:nvSpPr>
            <p:cNvPr id="263" name="Shape 263"/>
            <p:cNvSpPr/>
            <p:nvPr/>
          </p:nvSpPr>
          <p:spPr>
            <a:xfrm rot="-5400000">
              <a:off x="5169116" y="1555086"/>
              <a:ext cx="61800" cy="6111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 txBox="1"/>
            <p:nvPr/>
          </p:nvSpPr>
          <p:spPr>
            <a:xfrm rot="-5400000">
              <a:off x="5178408" y="1686636"/>
              <a:ext cx="432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4301230" y="6494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4564494" y="266093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生活</a:t>
              </a:r>
            </a:p>
          </p:txBody>
        </p:sp>
        <p:sp>
          <p:nvSpPr>
            <p:cNvPr id="267" name="Shape 267"/>
            <p:cNvSpPr/>
            <p:nvPr/>
          </p:nvSpPr>
          <p:spPr>
            <a:xfrm rot="-1078148">
              <a:off x="6571989" y="2647265"/>
              <a:ext cx="116691" cy="6113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 txBox="1"/>
            <p:nvPr/>
          </p:nvSpPr>
          <p:spPr>
            <a:xfrm rot="-1078148">
              <a:off x="6572817" y="2774916"/>
              <a:ext cx="81684" cy="366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6693978" y="1741263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6957242" y="2004526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心情</a:t>
              </a:r>
            </a:p>
          </p:txBody>
        </p:sp>
        <p:sp>
          <p:nvSpPr>
            <p:cNvPr id="271" name="Shape 271"/>
            <p:cNvSpPr/>
            <p:nvPr/>
          </p:nvSpPr>
          <p:spPr>
            <a:xfrm rot="3239258">
              <a:off x="6060436" y="4354068"/>
              <a:ext cx="84189" cy="6112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 txBox="1"/>
            <p:nvPr/>
          </p:nvSpPr>
          <p:spPr>
            <a:xfrm rot="3247374">
              <a:off x="6065551" y="4466074"/>
              <a:ext cx="58868" cy="366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5780030" y="4554107"/>
              <a:ext cx="1797599" cy="1797600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5676383" y="4817357"/>
              <a:ext cx="19620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天气</a:t>
              </a:r>
            </a:p>
          </p:txBody>
        </p:sp>
        <p:sp>
          <p:nvSpPr>
            <p:cNvPr id="275" name="Shape 275"/>
            <p:cNvSpPr/>
            <p:nvPr/>
          </p:nvSpPr>
          <p:spPr>
            <a:xfrm rot="7560742">
              <a:off x="4255597" y="4353929"/>
              <a:ext cx="84189" cy="6112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 txBox="1"/>
            <p:nvPr/>
          </p:nvSpPr>
          <p:spPr>
            <a:xfrm rot="-3247374">
              <a:off x="4275594" y="4466036"/>
              <a:ext cx="58868" cy="366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2822432" y="4554107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2764382" y="4817357"/>
              <a:ext cx="20247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饮食</a:t>
              </a:r>
            </a:p>
          </p:txBody>
        </p:sp>
        <p:sp>
          <p:nvSpPr>
            <p:cNvPr id="279" name="Shape 279"/>
            <p:cNvSpPr/>
            <p:nvPr/>
          </p:nvSpPr>
          <p:spPr>
            <a:xfrm rot="-9721852">
              <a:off x="3711587" y="2647161"/>
              <a:ext cx="116691" cy="6113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 txBox="1"/>
            <p:nvPr/>
          </p:nvSpPr>
          <p:spPr>
            <a:xfrm rot="1078148">
              <a:off x="3745716" y="2774894"/>
              <a:ext cx="81684" cy="366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908483" y="1741263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1650059" y="2004519"/>
              <a:ext cx="2205299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？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5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状态 </a:t>
            </a: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</a:rPr>
              <a:t>zhuàngtài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11700" y="1044625"/>
            <a:ext cx="8520600" cy="398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        </a:t>
            </a:r>
            <a:r>
              <a:rPr lang="en" sz="2400">
                <a:solidFill>
                  <a:srgbClr val="000000"/>
                </a:solidFill>
              </a:rPr>
              <a:t>他喝咖啡以前的</a:t>
            </a:r>
            <a:r>
              <a:rPr lang="en" sz="2400">
                <a:solidFill>
                  <a:srgbClr val="FF0000"/>
                </a:solidFill>
              </a:rPr>
              <a:t>状态</a:t>
            </a:r>
            <a:r>
              <a:rPr lang="en" sz="2400">
                <a:solidFill>
                  <a:srgbClr val="000000"/>
                </a:solidFill>
              </a:rPr>
              <a:t>怎么样？喝咖啡以后的</a:t>
            </a:r>
            <a:r>
              <a:rPr lang="en" sz="2400">
                <a:solidFill>
                  <a:srgbClr val="FF0000"/>
                </a:solidFill>
              </a:rPr>
              <a:t>状态</a:t>
            </a:r>
            <a:r>
              <a:rPr lang="en" sz="2400">
                <a:solidFill>
                  <a:srgbClr val="000000"/>
                </a:solidFill>
              </a:rPr>
              <a:t>呢？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t="6544" b="21065"/>
          <a:stretch/>
        </p:blipFill>
        <p:spPr>
          <a:xfrm>
            <a:off x="2728100" y="1367650"/>
            <a:ext cx="3903450" cy="23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状态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rabicPeriod"/>
            </a:pPr>
            <a:r>
              <a:rPr lang="en" sz="2000" dirty="0" err="1">
                <a:solidFill>
                  <a:schemeClr val="dk1"/>
                </a:solidFill>
              </a:rPr>
              <a:t>你上第一堂课的</a:t>
            </a:r>
            <a:r>
              <a:rPr lang="en" sz="2000" dirty="0" err="1">
                <a:solidFill>
                  <a:srgbClr val="FF0000"/>
                </a:solidFill>
              </a:rPr>
              <a:t>状态</a:t>
            </a:r>
            <a:r>
              <a:rPr lang="en" sz="2000" dirty="0" err="1">
                <a:solidFill>
                  <a:schemeClr val="dk1"/>
                </a:solidFill>
              </a:rPr>
              <a:t>是怎样的</a:t>
            </a:r>
            <a:r>
              <a:rPr lang="en" sz="2000" dirty="0" smtClean="0">
                <a:solidFill>
                  <a:schemeClr val="dk1"/>
                </a:solidFill>
              </a:rPr>
              <a:t>？</a:t>
            </a:r>
            <a:r>
              <a:rPr lang="en-US" sz="2000" dirty="0" smtClean="0">
                <a:solidFill>
                  <a:schemeClr val="dk1"/>
                </a:solidFill>
              </a:rPr>
              <a:t/>
            </a:r>
            <a:br>
              <a:rPr lang="en-US" sz="2000" dirty="0" smtClean="0">
                <a:solidFill>
                  <a:schemeClr val="dk1"/>
                </a:solidFill>
              </a:rPr>
            </a:br>
            <a:endParaRPr lang="en" sz="2000" dirty="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rabicPeriod"/>
            </a:pPr>
            <a:r>
              <a:rPr lang="en" sz="2000" dirty="0" err="1">
                <a:solidFill>
                  <a:schemeClr val="dk1"/>
                </a:solidFill>
              </a:rPr>
              <a:t>你没有Wi-Fi的</a:t>
            </a:r>
            <a:r>
              <a:rPr lang="en" sz="2000" dirty="0" err="1">
                <a:solidFill>
                  <a:srgbClr val="FF0000"/>
                </a:solidFill>
              </a:rPr>
              <a:t>状态</a:t>
            </a:r>
            <a:r>
              <a:rPr lang="en" sz="2000" dirty="0" err="1">
                <a:solidFill>
                  <a:schemeClr val="dk1"/>
                </a:solidFill>
              </a:rPr>
              <a:t>是怎样的</a:t>
            </a:r>
            <a:r>
              <a:rPr lang="en" sz="2000" dirty="0">
                <a:solidFill>
                  <a:schemeClr val="dk1"/>
                </a:solidFill>
              </a:rPr>
              <a:t>？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Shape 300"/>
          <p:cNvGrpSpPr/>
          <p:nvPr/>
        </p:nvGrpSpPr>
        <p:grpSpPr>
          <a:xfrm>
            <a:off x="1930125" y="175304"/>
            <a:ext cx="4937321" cy="4761657"/>
            <a:chOff x="1908483" y="2830"/>
            <a:chExt cx="6583095" cy="6348877"/>
          </a:xfrm>
        </p:grpSpPr>
        <p:sp>
          <p:nvSpPr>
            <p:cNvPr id="301" name="Shape 301"/>
            <p:cNvSpPr/>
            <p:nvPr/>
          </p:nvSpPr>
          <p:spPr>
            <a:xfrm>
              <a:off x="3812728" y="1917209"/>
              <a:ext cx="2774700" cy="3000600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4219071" y="2356650"/>
              <a:ext cx="1962000" cy="2121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4800" b="1">
                  <a:solidFill>
                    <a:schemeClr val="lt1"/>
                  </a:solidFill>
                </a:rPr>
                <a:t>心</a:t>
              </a:r>
            </a:p>
          </p:txBody>
        </p:sp>
        <p:sp>
          <p:nvSpPr>
            <p:cNvPr id="303" name="Shape 303"/>
            <p:cNvSpPr/>
            <p:nvPr/>
          </p:nvSpPr>
          <p:spPr>
            <a:xfrm rot="-5400000">
              <a:off x="5169116" y="1555086"/>
              <a:ext cx="61800" cy="6111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 txBox="1"/>
            <p:nvPr/>
          </p:nvSpPr>
          <p:spPr>
            <a:xfrm rot="-5400000">
              <a:off x="5178408" y="1686636"/>
              <a:ext cx="432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4301230" y="2829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4564494" y="266093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关心</a:t>
              </a:r>
            </a:p>
          </p:txBody>
        </p:sp>
        <p:sp>
          <p:nvSpPr>
            <p:cNvPr id="307" name="Shape 307"/>
            <p:cNvSpPr/>
            <p:nvPr/>
          </p:nvSpPr>
          <p:spPr>
            <a:xfrm rot="-1078148">
              <a:off x="6571989" y="2647265"/>
              <a:ext cx="116691" cy="6113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 txBox="1"/>
            <p:nvPr/>
          </p:nvSpPr>
          <p:spPr>
            <a:xfrm rot="-1078148">
              <a:off x="6572817" y="2774916"/>
              <a:ext cx="81684" cy="366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693978" y="1741263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6957242" y="2004526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爱心</a:t>
              </a:r>
            </a:p>
          </p:txBody>
        </p:sp>
        <p:sp>
          <p:nvSpPr>
            <p:cNvPr id="311" name="Shape 311"/>
            <p:cNvSpPr/>
            <p:nvPr/>
          </p:nvSpPr>
          <p:spPr>
            <a:xfrm rot="3239258">
              <a:off x="6060436" y="4354068"/>
              <a:ext cx="84189" cy="6112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 txBox="1"/>
            <p:nvPr/>
          </p:nvSpPr>
          <p:spPr>
            <a:xfrm rot="3247374">
              <a:off x="6065551" y="4466074"/>
              <a:ext cx="58868" cy="366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5780030" y="4554107"/>
              <a:ext cx="1797599" cy="1797600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6043294" y="4817371"/>
              <a:ext cx="1271099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伤心</a:t>
              </a:r>
            </a:p>
          </p:txBody>
        </p:sp>
        <p:sp>
          <p:nvSpPr>
            <p:cNvPr id="315" name="Shape 315"/>
            <p:cNvSpPr/>
            <p:nvPr/>
          </p:nvSpPr>
          <p:spPr>
            <a:xfrm rot="7560742">
              <a:off x="4255597" y="4353929"/>
              <a:ext cx="84189" cy="6112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 rot="-3247374">
              <a:off x="4275594" y="4466036"/>
              <a:ext cx="58868" cy="366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2822432" y="4554107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3085696" y="4817371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担心</a:t>
              </a:r>
            </a:p>
          </p:txBody>
        </p:sp>
        <p:sp>
          <p:nvSpPr>
            <p:cNvPr id="319" name="Shape 319"/>
            <p:cNvSpPr/>
            <p:nvPr/>
          </p:nvSpPr>
          <p:spPr>
            <a:xfrm rot="-9721852">
              <a:off x="3711587" y="2647161"/>
              <a:ext cx="116691" cy="6113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 txBox="1"/>
            <p:nvPr/>
          </p:nvSpPr>
          <p:spPr>
            <a:xfrm rot="1078148">
              <a:off x="3745716" y="2774894"/>
              <a:ext cx="81684" cy="366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1908483" y="1741263"/>
              <a:ext cx="1797600" cy="179760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12" scaled="0"/>
            </a:gradFill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2171747" y="2004526"/>
              <a:ext cx="1271100" cy="1271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开心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Shape 329"/>
          <p:cNvGrpSpPr/>
          <p:nvPr/>
        </p:nvGrpSpPr>
        <p:grpSpPr>
          <a:xfrm>
            <a:off x="1550093" y="969286"/>
            <a:ext cx="5775616" cy="3045893"/>
            <a:chOff x="160122" y="1411"/>
            <a:chExt cx="5775616" cy="4061191"/>
          </a:xfrm>
        </p:grpSpPr>
        <p:sp>
          <p:nvSpPr>
            <p:cNvPr id="330" name="Shape 330"/>
            <p:cNvSpPr/>
            <p:nvPr/>
          </p:nvSpPr>
          <p:spPr>
            <a:xfrm>
              <a:off x="2155507" y="2277602"/>
              <a:ext cx="1785000" cy="1784999"/>
            </a:xfrm>
            <a:prstGeom prst="ellipse">
              <a:avLst/>
            </a:prstGeom>
            <a:gradFill>
              <a:gsLst>
                <a:gs pos="0">
                  <a:srgbClr val="005653"/>
                </a:gs>
                <a:gs pos="80000">
                  <a:srgbClr val="00716D"/>
                </a:gs>
                <a:gs pos="100000">
                  <a:srgbClr val="007571"/>
                </a:gs>
              </a:gsLst>
              <a:lin ang="16200038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2416911" y="2539008"/>
              <a:ext cx="12621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1275" tIns="41275" rIns="41275" bIns="4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6500" b="0" i="0" u="none" strike="noStrike" cap="none">
                  <a:solidFill>
                    <a:srgbClr val="980000"/>
                  </a:solidFill>
                  <a:latin typeface="Arial"/>
                  <a:ea typeface="Arial"/>
                  <a:cs typeface="Arial"/>
                  <a:sym typeface="Arial"/>
                </a:rPr>
                <a:t>花</a:t>
              </a:r>
            </a:p>
          </p:txBody>
        </p:sp>
        <p:sp>
          <p:nvSpPr>
            <p:cNvPr id="332" name="Shape 332"/>
            <p:cNvSpPr/>
            <p:nvPr/>
          </p:nvSpPr>
          <p:spPr>
            <a:xfrm rot="-8699975">
              <a:off x="871533" y="1920349"/>
              <a:ext cx="1509983" cy="50876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98786"/>
                </a:gs>
                <a:gs pos="80000">
                  <a:srgbClr val="9FB2B0"/>
                </a:gs>
                <a:gs pos="100000">
                  <a:srgbClr val="A0B2B0"/>
                </a:gs>
              </a:gsLst>
              <a:lin ang="16200038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160122" y="1063371"/>
              <a:ext cx="1695600" cy="1356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005653"/>
                </a:gs>
                <a:gs pos="80000">
                  <a:srgbClr val="00716D"/>
                </a:gs>
                <a:gs pos="100000">
                  <a:srgbClr val="007571"/>
                </a:gs>
              </a:gsLst>
              <a:lin ang="16200038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199856" y="1103104"/>
              <a:ext cx="1616400" cy="1277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4775" tIns="104775" rIns="104775" bIns="10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5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力气</a:t>
              </a:r>
            </a:p>
          </p:txBody>
        </p:sp>
        <p:sp>
          <p:nvSpPr>
            <p:cNvPr id="335" name="Shape 335"/>
            <p:cNvSpPr/>
            <p:nvPr/>
          </p:nvSpPr>
          <p:spPr>
            <a:xfrm rot="-5400000">
              <a:off x="2293089" y="1180368"/>
              <a:ext cx="1509899" cy="508799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98786"/>
                </a:gs>
                <a:gs pos="80000">
                  <a:srgbClr val="9FB2B0"/>
                </a:gs>
                <a:gs pos="100000">
                  <a:srgbClr val="A0B2B0"/>
                </a:gs>
              </a:gsLst>
              <a:lin ang="16200038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2200132" y="1410"/>
              <a:ext cx="1695600" cy="1356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005653"/>
                </a:gs>
                <a:gs pos="80000">
                  <a:srgbClr val="00716D"/>
                </a:gs>
                <a:gs pos="100000">
                  <a:srgbClr val="007571"/>
                </a:gs>
              </a:gsLst>
              <a:lin ang="16200038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2239865" y="41143"/>
              <a:ext cx="1616400" cy="1277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4775" tIns="104775" rIns="104775" bIns="10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5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钱</a:t>
              </a:r>
            </a:p>
          </p:txBody>
        </p:sp>
        <p:sp>
          <p:nvSpPr>
            <p:cNvPr id="338" name="Shape 338"/>
            <p:cNvSpPr/>
            <p:nvPr/>
          </p:nvSpPr>
          <p:spPr>
            <a:xfrm rot="-2100025">
              <a:off x="3714590" y="1920330"/>
              <a:ext cx="1509983" cy="50876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98786"/>
                </a:gs>
                <a:gs pos="80000">
                  <a:srgbClr val="9FB2B0"/>
                </a:gs>
                <a:gs pos="100000">
                  <a:srgbClr val="A0B2B0"/>
                </a:gs>
              </a:gsLst>
              <a:lin ang="16200038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4240139" y="1063371"/>
              <a:ext cx="1695600" cy="1356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005653"/>
                </a:gs>
                <a:gs pos="80000">
                  <a:srgbClr val="00716D"/>
                </a:gs>
                <a:gs pos="100000">
                  <a:srgbClr val="007571"/>
                </a:gs>
              </a:gsLst>
              <a:lin ang="16200038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 txBox="1"/>
            <p:nvPr/>
          </p:nvSpPr>
          <p:spPr>
            <a:xfrm>
              <a:off x="4279873" y="1103104"/>
              <a:ext cx="1616400" cy="1277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4775" tIns="104775" rIns="104775" bIns="10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5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时间</a:t>
              </a:r>
            </a:p>
          </p:txBody>
        </p:sp>
      </p:grpSp>
      <p:pic>
        <p:nvPicPr>
          <p:cNvPr id="341" name="Shape 341" descr="Image result for 花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91450"/>
            <a:ext cx="1550100" cy="11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0450" y="1926650"/>
            <a:ext cx="173355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7010650" y="1009900"/>
            <a:ext cx="2348400" cy="70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眼</a:t>
            </a:r>
            <a:r>
              <a:rPr lang="en" sz="2400" b="1">
                <a:solidFill>
                  <a:srgbClr val="980000"/>
                </a:solidFill>
              </a:rPr>
              <a:t>花</a:t>
            </a:r>
            <a:r>
              <a:rPr lang="en" sz="2400"/>
              <a:t>了！！！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y10 3I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Macintosh PowerPoint</Application>
  <PresentationFormat>On-screen Show (16:9)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Noto Sans Symbols</vt:lpstr>
      <vt:lpstr>Arial</vt:lpstr>
      <vt:lpstr>Simple Light</vt:lpstr>
      <vt:lpstr>May10 3I</vt:lpstr>
      <vt:lpstr>Office Theme</vt:lpstr>
      <vt:lpstr>PowerPoint Presentation</vt:lpstr>
      <vt:lpstr>浪费</vt:lpstr>
      <vt:lpstr>浪费</vt:lpstr>
      <vt:lpstr>记录</vt:lpstr>
      <vt:lpstr>记录</vt:lpstr>
      <vt:lpstr>状态 zhuàngtài </vt:lpstr>
      <vt:lpstr>状态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请选择适当的词，填入空格里。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Meng Yeh</cp:lastModifiedBy>
  <cp:revision>3</cp:revision>
  <dcterms:modified xsi:type="dcterms:W3CDTF">2017-12-11T02:35:25Z</dcterms:modified>
</cp:coreProperties>
</file>